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61"/>
  </p:handoutMasterIdLst>
  <p:sldIdLst>
    <p:sldId id="830" r:id="rId2"/>
    <p:sldId id="1126" r:id="rId3"/>
    <p:sldId id="1037" r:id="rId4"/>
    <p:sldId id="604" r:id="rId5"/>
    <p:sldId id="610" r:id="rId6"/>
    <p:sldId id="904" r:id="rId7"/>
    <p:sldId id="613" r:id="rId8"/>
    <p:sldId id="1091" r:id="rId9"/>
    <p:sldId id="1039" r:id="rId10"/>
    <p:sldId id="736" r:id="rId11"/>
    <p:sldId id="774" r:id="rId12"/>
    <p:sldId id="776" r:id="rId13"/>
    <p:sldId id="1087" r:id="rId14"/>
    <p:sldId id="887" r:id="rId15"/>
    <p:sldId id="1092" r:id="rId16"/>
    <p:sldId id="1093" r:id="rId17"/>
    <p:sldId id="868" r:id="rId18"/>
    <p:sldId id="872" r:id="rId19"/>
    <p:sldId id="782" r:id="rId20"/>
    <p:sldId id="1117" r:id="rId21"/>
    <p:sldId id="1118" r:id="rId22"/>
    <p:sldId id="1119" r:id="rId23"/>
    <p:sldId id="1120" r:id="rId24"/>
    <p:sldId id="703" r:id="rId25"/>
    <p:sldId id="1108" r:id="rId26"/>
    <p:sldId id="994" r:id="rId27"/>
    <p:sldId id="1001" r:id="rId28"/>
    <p:sldId id="996" r:id="rId29"/>
    <p:sldId id="1059" r:id="rId30"/>
    <p:sldId id="1060" r:id="rId31"/>
    <p:sldId id="1061" r:id="rId32"/>
    <p:sldId id="1062" r:id="rId33"/>
    <p:sldId id="1103" r:id="rId34"/>
    <p:sldId id="1105" r:id="rId35"/>
    <p:sldId id="1114" r:id="rId36"/>
    <p:sldId id="1115" r:id="rId37"/>
    <p:sldId id="1099" r:id="rId38"/>
    <p:sldId id="1100" r:id="rId39"/>
    <p:sldId id="1106" r:id="rId40"/>
    <p:sldId id="1121" r:id="rId41"/>
    <p:sldId id="1102" r:id="rId42"/>
    <p:sldId id="1116" r:id="rId43"/>
    <p:sldId id="1122" r:id="rId44"/>
    <p:sldId id="1123" r:id="rId45"/>
    <p:sldId id="1125" r:id="rId46"/>
    <p:sldId id="1124" r:id="rId47"/>
    <p:sldId id="1063" r:id="rId48"/>
    <p:sldId id="1064" r:id="rId49"/>
    <p:sldId id="1067" r:id="rId50"/>
    <p:sldId id="1069" r:id="rId51"/>
    <p:sldId id="920" r:id="rId52"/>
    <p:sldId id="1007" r:id="rId53"/>
    <p:sldId id="1032" r:id="rId54"/>
    <p:sldId id="1089" r:id="rId55"/>
    <p:sldId id="1011" r:id="rId56"/>
    <p:sldId id="1112" r:id="rId57"/>
    <p:sldId id="1111" r:id="rId58"/>
    <p:sldId id="1110" r:id="rId59"/>
    <p:sldId id="534" r:id="rId60"/>
  </p:sldIdLst>
  <p:sldSz cx="9144000" cy="6858000" type="screen4x3"/>
  <p:notesSz cx="9540875" cy="6865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6380" autoAdjust="0"/>
  </p:normalViewPr>
  <p:slideViewPr>
    <p:cSldViewPr snapToGrid="0" snapToObjects="1"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1794" y="2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34379" cy="34448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r>
              <a:rPr lang="en-GB" dirty="0" err="1"/>
              <a:t>benola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4288" y="1"/>
            <a:ext cx="4134379" cy="34448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CB5E2A24-9DF3-4FAD-BDED-460008047918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134379" cy="344488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04288" y="6521450"/>
            <a:ext cx="4134379" cy="344488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67925456-49D3-4CE3-97C7-6B9ABBBC5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alf Frame 8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10" name="Rectangle 9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3" name="Picture 12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logo.fw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405063"/>
            <a:ext cx="8075054" cy="2047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2943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47019" y="1917192"/>
            <a:ext cx="8243508" cy="2414016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477" y="6212244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7019" y="2255520"/>
            <a:ext cx="7804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ookman Old Style" pitchFamily="18" charset="0"/>
              </a:rPr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10539372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45741" y="831834"/>
            <a:ext cx="6240162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DISABILITY</a:t>
            </a:r>
            <a:r>
              <a:rPr lang="en-GB" sz="2800" dirty="0">
                <a:latin typeface="Bookman Old Style" pitchFamily="18" charset="0"/>
              </a:rPr>
              <a:t> </a:t>
            </a:r>
            <a:br>
              <a:rPr lang="en-GB" sz="2800" dirty="0">
                <a:latin typeface="Bookman Old Style" pitchFamily="18" charset="0"/>
              </a:rPr>
            </a:br>
            <a:endParaRPr lang="en-GB" sz="28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0120" y="2008849"/>
            <a:ext cx="7355977" cy="39118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Bookman Old Style" pitchFamily="18" charset="0"/>
              </a:rPr>
              <a:t>Simply described as;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 A complex phenomenon, reflecting the state of interaction between features of a person’s body and elements of the society in which he or she lives.</a:t>
            </a:r>
          </a:p>
        </p:txBody>
      </p:sp>
    </p:spTree>
    <p:extLst>
      <p:ext uri="{BB962C8B-B14F-4D97-AF65-F5344CB8AC3E}">
        <p14:creationId xmlns:p14="http://schemas.microsoft.com/office/powerpoint/2010/main" val="15298573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788671"/>
            <a:ext cx="8615966" cy="840130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Bookman Old Style" pitchFamily="18" charset="0"/>
              </a:rPr>
              <a:t>IN OTHER WORDS</a:t>
            </a:r>
            <a:r>
              <a:rPr lang="en-GB" sz="3600" dirty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71649" y="2457778"/>
            <a:ext cx="6371809" cy="31429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3600" b="1" dirty="0">
                <a:latin typeface="Bookman Old Style" pitchFamily="18" charset="0"/>
              </a:rPr>
              <a:t>In one form or another, everyone has a disability!</a:t>
            </a:r>
          </a:p>
        </p:txBody>
      </p:sp>
    </p:spTree>
    <p:extLst>
      <p:ext uri="{BB962C8B-B14F-4D97-AF65-F5344CB8AC3E}">
        <p14:creationId xmlns:p14="http://schemas.microsoft.com/office/powerpoint/2010/main" val="32538895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ESTIMATES WORLDWIDE</a:t>
            </a:r>
            <a:r>
              <a:rPr lang="en-GB" sz="2400" dirty="0">
                <a:latin typeface="Bookman Old Style" pitchFamily="18" charset="0"/>
              </a:rPr>
              <a:t> </a:t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0537" y="2332048"/>
            <a:ext cx="7142922" cy="4585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Bookman Old Style" pitchFamily="18" charset="0"/>
              </a:rPr>
              <a:t>2018, </a:t>
            </a:r>
            <a:r>
              <a:rPr lang="en-GB" sz="2400" dirty="0">
                <a:latin typeface="Bookman Old Style" pitchFamily="18" charset="0"/>
              </a:rPr>
              <a:t>World Health Organization estimated a world population of 7.6 Billion, out of which 1.2 Billion are considered to be moderately or severely disabled.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Bookman Old Style" pitchFamily="18" charset="0"/>
              </a:rPr>
              <a:t>190 </a:t>
            </a:r>
            <a:r>
              <a:rPr lang="en-GB" sz="2400" b="1" dirty="0">
                <a:latin typeface="Bookman Old Style" pitchFamily="18" charset="0"/>
              </a:rPr>
              <a:t>Million </a:t>
            </a:r>
            <a:r>
              <a:rPr lang="en-GB" sz="2400" dirty="0">
                <a:latin typeface="Bookman Old Style" pitchFamily="18" charset="0"/>
              </a:rPr>
              <a:t>severely disabled.</a:t>
            </a:r>
          </a:p>
        </p:txBody>
      </p:sp>
    </p:spTree>
    <p:extLst>
      <p:ext uri="{BB962C8B-B14F-4D97-AF65-F5344CB8AC3E}">
        <p14:creationId xmlns:p14="http://schemas.microsoft.com/office/powerpoint/2010/main" val="27329440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314569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4000" b="1" dirty="0">
                <a:latin typeface="Bookman Old Style" pitchFamily="18" charset="0"/>
              </a:rPr>
              <a:t>NIGERIA</a:t>
            </a:r>
            <a:r>
              <a:rPr lang="en-GB" sz="2400" dirty="0">
                <a:latin typeface="Bookman Old Style" pitchFamily="18" charset="0"/>
              </a:rPr>
              <a:t> </a:t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4117" y="2127016"/>
            <a:ext cx="7256457" cy="4997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Country-wide, numbers of individuals with disabilities are virtually non-existent.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man Old Style" pitchFamily="18" charset="0"/>
              </a:rPr>
              <a:t>2018, </a:t>
            </a:r>
            <a:r>
              <a:rPr lang="en-GB" sz="2400" dirty="0">
                <a:latin typeface="Bookman Old Style" pitchFamily="18" charset="0"/>
              </a:rPr>
              <a:t>World Bank estimates a population of </a:t>
            </a:r>
            <a:r>
              <a:rPr lang="en-GB" sz="2400" b="1" dirty="0" smtClean="0">
                <a:latin typeface="Bookman Old Style" pitchFamily="18" charset="0"/>
              </a:rPr>
              <a:t>200 </a:t>
            </a:r>
            <a:r>
              <a:rPr lang="en-GB" sz="2400" b="1" dirty="0">
                <a:latin typeface="Bookman Old Style" pitchFamily="18" charset="0"/>
              </a:rPr>
              <a:t>Million.</a:t>
            </a:r>
            <a:endParaRPr lang="en-GB" sz="2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Bookman Old Style" pitchFamily="18" charset="0"/>
              </a:rPr>
              <a:t>29 </a:t>
            </a:r>
            <a:r>
              <a:rPr lang="en-GB" sz="2400" b="1" dirty="0">
                <a:latin typeface="Bookman Old Style" pitchFamily="18" charset="0"/>
              </a:rPr>
              <a:t>Million</a:t>
            </a:r>
            <a:r>
              <a:rPr lang="en-GB" sz="2400" dirty="0">
                <a:latin typeface="Bookman Old Style" pitchFamily="18" charset="0"/>
              </a:rPr>
              <a:t> moderately disabled.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Bookman Old Style" pitchFamily="18" charset="0"/>
              </a:rPr>
              <a:t>5.4 Million </a:t>
            </a:r>
            <a:r>
              <a:rPr lang="en-GB" sz="2400" dirty="0">
                <a:latin typeface="Bookman Old Style" pitchFamily="18" charset="0"/>
              </a:rPr>
              <a:t>severely disabled.</a:t>
            </a:r>
          </a:p>
        </p:txBody>
      </p:sp>
    </p:spTree>
    <p:extLst>
      <p:ext uri="{BB962C8B-B14F-4D97-AF65-F5344CB8AC3E}">
        <p14:creationId xmlns:p14="http://schemas.microsoft.com/office/powerpoint/2010/main" val="59407465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50574" y="1286404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4000" b="1" dirty="0" smtClean="0">
                <a:latin typeface="Bookman Old Style" pitchFamily="18" charset="0"/>
              </a:rPr>
              <a:t>LAGOS STATE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4117" y="2127016"/>
            <a:ext cx="7466998" cy="4997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December </a:t>
            </a:r>
            <a:r>
              <a:rPr lang="en-GB" sz="2800" dirty="0" smtClean="0">
                <a:latin typeface="Bookman Old Style" pitchFamily="18" charset="0"/>
              </a:rPr>
              <a:t>2017, </a:t>
            </a:r>
            <a:r>
              <a:rPr lang="en-GB" sz="2800" dirty="0">
                <a:latin typeface="Bookman Old Style" pitchFamily="18" charset="0"/>
              </a:rPr>
              <a:t>Lagos State Government released an estimated population of </a:t>
            </a:r>
            <a:r>
              <a:rPr lang="en-GB" sz="2800" b="1" dirty="0">
                <a:latin typeface="Bookman Old Style" pitchFamily="18" charset="0"/>
              </a:rPr>
              <a:t>22 Million </a:t>
            </a:r>
            <a:r>
              <a:rPr lang="en-GB" sz="2800" dirty="0">
                <a:latin typeface="Bookman Old Style" pitchFamily="18" charset="0"/>
              </a:rPr>
              <a:t>for the State, out of which </a:t>
            </a:r>
            <a:r>
              <a:rPr lang="en-GB" sz="2800" b="1" dirty="0">
                <a:latin typeface="Bookman Old Style" pitchFamily="18" charset="0"/>
              </a:rPr>
              <a:t>3.3 Million </a:t>
            </a:r>
            <a:r>
              <a:rPr lang="en-GB" sz="2800" dirty="0">
                <a:latin typeface="Bookman Old Style" pitchFamily="18" charset="0"/>
              </a:rPr>
              <a:t>are considered to be moderately or severely disabled.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7731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ESTIMATES WORLDWIDE</a:t>
            </a:r>
            <a:r>
              <a:rPr lang="en-GB" sz="2400" dirty="0">
                <a:latin typeface="Bookman Old Style" pitchFamily="18" charset="0"/>
              </a:rPr>
              <a:t> </a:t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3800" y="2156635"/>
            <a:ext cx="6445040" cy="36774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Bookman Old Style" pitchFamily="18" charset="0"/>
              </a:rPr>
              <a:t>ADDITIONAL </a:t>
            </a:r>
            <a:r>
              <a:rPr lang="en-GB" sz="2800" dirty="0" smtClean="0">
                <a:latin typeface="Bookman Old Style" pitchFamily="18" charset="0"/>
              </a:rPr>
              <a:t>STATISITICS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One in six children (15%),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are being diagnosed daily with a developmental disability or delay.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689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704336" y="825272"/>
            <a:ext cx="8068962" cy="600501"/>
          </a:xfrm>
          <a:prstGeom prst="ribbon2">
            <a:avLst>
              <a:gd name="adj1" fmla="val 16667"/>
              <a:gd name="adj2" fmla="val 7195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FACTORS AFFECTING DISABILITIES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304" y="6181112"/>
            <a:ext cx="6696637" cy="461375"/>
            <a:chOff x="99304" y="6181112"/>
            <a:chExt cx="6696637" cy="461375"/>
          </a:xfrm>
        </p:grpSpPr>
        <p:sp>
          <p:nvSpPr>
            <p:cNvPr id="11" name="Rectangle 10"/>
            <p:cNvSpPr/>
            <p:nvPr/>
          </p:nvSpPr>
          <p:spPr>
            <a:xfrm>
              <a:off x="2133426" y="6334710"/>
              <a:ext cx="46625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          </a:t>
              </a:r>
              <a:r>
                <a:rPr lang="en-US" sz="1400" b="1" i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2" name="Picture 11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4" y="6181112"/>
              <a:ext cx="2490112" cy="39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69" y="1480645"/>
            <a:ext cx="5521828" cy="4665945"/>
          </a:xfrm>
          <a:prstGeom prst="rect">
            <a:avLst/>
          </a:prstGeom>
        </p:spPr>
      </p:pic>
      <p:sp>
        <p:nvSpPr>
          <p:cNvPr id="8" name="Half Frame 7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215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692744" y="789457"/>
            <a:ext cx="7788226" cy="600501"/>
          </a:xfrm>
          <a:prstGeom prst="ribbon2">
            <a:avLst>
              <a:gd name="adj1" fmla="val 16667"/>
              <a:gd name="adj2" fmla="val 60313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DISABILITY CYCLE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304" y="6181112"/>
            <a:ext cx="6696637" cy="461375"/>
            <a:chOff x="99304" y="6181112"/>
            <a:chExt cx="6696637" cy="461375"/>
          </a:xfrm>
        </p:grpSpPr>
        <p:sp>
          <p:nvSpPr>
            <p:cNvPr id="11" name="Rectangle 10"/>
            <p:cNvSpPr/>
            <p:nvPr/>
          </p:nvSpPr>
          <p:spPr>
            <a:xfrm>
              <a:off x="2133426" y="6334710"/>
              <a:ext cx="46625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          </a:t>
              </a:r>
              <a:r>
                <a:rPr lang="en-US" sz="1400" b="1" i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2" name="Picture 11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4" y="6181112"/>
              <a:ext cx="2490112" cy="39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" y="1543556"/>
            <a:ext cx="7788226" cy="4568512"/>
          </a:xfrm>
          <a:prstGeom prst="rect">
            <a:avLst/>
          </a:prstGeom>
        </p:spPr>
      </p:pic>
      <p:sp>
        <p:nvSpPr>
          <p:cNvPr id="8" name="Half Frame 7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5261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TYPES OF DISABILITIES</a:t>
            </a:r>
            <a:r>
              <a:rPr lang="en-GB" sz="2400" u="sng" dirty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5617" y="1899264"/>
            <a:ext cx="7593496" cy="52128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Disabilities vary from the physical to mental impairments that can hamper or reduce a person's ability to carry out normal day to day activities. 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"Disabilities" can also be broken down into a number of broad sub-categories.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273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alf Frame 8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10" name="Rectangle 9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13" name="Picture 12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79276" y="1326017"/>
            <a:ext cx="7843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Bookman Old Style" panose="02050604050505020204" pitchFamily="18" charset="0"/>
              </a:rPr>
              <a:t>INCLUSION</a:t>
            </a:r>
            <a:r>
              <a:rPr lang="en-GB" sz="4000" b="1" dirty="0" smtClean="0">
                <a:latin typeface="Bookman Old Style" panose="02050604050505020204" pitchFamily="18" charset="0"/>
              </a:rPr>
              <a:t>: </a:t>
            </a:r>
            <a:endParaRPr lang="en-GB" sz="4000" b="1" dirty="0" smtClean="0"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latin typeface="Bookman Old Style" panose="02050604050505020204" pitchFamily="18" charset="0"/>
              </a:rPr>
              <a:t>THE KEY TO </a:t>
            </a:r>
            <a:r>
              <a:rPr lang="en-GB" sz="3600" b="1" dirty="0" smtClean="0">
                <a:latin typeface="Bookman Old Style" panose="02050604050505020204" pitchFamily="18" charset="0"/>
              </a:rPr>
              <a:t>PROPER </a:t>
            </a:r>
            <a:r>
              <a:rPr lang="en-GB" sz="3600" b="1" dirty="0" smtClean="0">
                <a:latin typeface="Bookman Old Style" panose="02050604050505020204" pitchFamily="18" charset="0"/>
              </a:rPr>
              <a:t>MANAGEMENT OF CHILDREN WITH SPECIAL NEEDS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658" y="4289233"/>
            <a:ext cx="6046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srgbClr val="FFFDE8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92D050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7CCA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AVM FEMI GBADEBO</a:t>
            </a:r>
            <a:r>
              <a:rPr kumimoji="0" lang="en-US" sz="2000" b="1" i="0" u="none" strike="noStrike" kern="1200" cap="none" spc="0" normalizeH="0" baseline="0" noProof="0" dirty="0">
                <a:ln w="9525">
                  <a:solidFill>
                    <a:srgbClr val="FFFDE8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92D050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7CCA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(RTD) OFR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9525">
                  <a:solidFill>
                    <a:srgbClr val="FFFDE8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92D050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7CCA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FOUNDER/CEO,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9525">
                  <a:solidFill>
                    <a:srgbClr val="FFFDE8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92D050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7CCA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BENOLA CEREBRAL PALSY INITIATIVE </a:t>
            </a:r>
          </a:p>
        </p:txBody>
      </p:sp>
    </p:spTree>
    <p:extLst>
      <p:ext uri="{BB962C8B-B14F-4D97-AF65-F5344CB8AC3E}">
        <p14:creationId xmlns:p14="http://schemas.microsoft.com/office/powerpoint/2010/main" val="224899353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95649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 smtClean="0">
                <a:latin typeface="Bookman Old Style" pitchFamily="18" charset="0"/>
              </a:rPr>
              <a:t>CLASSIFICATION OF DISABILITIES - 1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1925" y="2042702"/>
            <a:ext cx="7142922" cy="4585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Bookman Old Style" pitchFamily="18" charset="0"/>
              </a:rPr>
              <a:t>Mobility </a:t>
            </a:r>
            <a:r>
              <a:rPr lang="en-GB" sz="2800" dirty="0">
                <a:latin typeface="Bookman Old Style" pitchFamily="18" charset="0"/>
              </a:rPr>
              <a:t>and Physical </a:t>
            </a:r>
            <a:r>
              <a:rPr lang="en-GB" sz="2800" dirty="0" smtClean="0">
                <a:latin typeface="Bookman Old Style" pitchFamily="18" charset="0"/>
              </a:rPr>
              <a:t>Impairments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Spinal Cord </a:t>
            </a:r>
            <a:r>
              <a:rPr lang="en-GB" sz="2800" dirty="0" smtClean="0">
                <a:latin typeface="Bookman Old Style" pitchFamily="18" charset="0"/>
              </a:rPr>
              <a:t>Injury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Head </a:t>
            </a:r>
            <a:r>
              <a:rPr lang="en-GB" sz="2800" dirty="0" smtClean="0">
                <a:latin typeface="Bookman Old Style" pitchFamily="18" charset="0"/>
              </a:rPr>
              <a:t>Injuries 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Vision </a:t>
            </a:r>
            <a:r>
              <a:rPr lang="en-GB" sz="2800" dirty="0" smtClean="0">
                <a:latin typeface="Bookman Old Style" pitchFamily="18" charset="0"/>
              </a:rPr>
              <a:t>Impairment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Loss of, or Limitations in, Hearing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0702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05496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 smtClean="0">
                <a:latin typeface="Bookman Old Style" pitchFamily="18" charset="0"/>
              </a:rPr>
              <a:t>CLASSIFICATION OF DISABILITIES - 2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1925" y="2042702"/>
            <a:ext cx="6633883" cy="3907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Cognitive or Learning </a:t>
            </a:r>
            <a:r>
              <a:rPr lang="en-GB" sz="2800" dirty="0" smtClean="0">
                <a:latin typeface="Bookman Old Style" pitchFamily="18" charset="0"/>
              </a:rPr>
              <a:t>Disabilities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Psychological </a:t>
            </a:r>
            <a:r>
              <a:rPr lang="en-GB" sz="2800" dirty="0" smtClean="0">
                <a:latin typeface="Bookman Old Style" pitchFamily="18" charset="0"/>
              </a:rPr>
              <a:t>Disorders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Invisible </a:t>
            </a:r>
            <a:r>
              <a:rPr lang="en-GB" sz="2800" dirty="0" smtClean="0">
                <a:latin typeface="Bookman Old Style" pitchFamily="18" charset="0"/>
              </a:rPr>
              <a:t>Disabilities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Developmental </a:t>
            </a:r>
            <a:r>
              <a:rPr lang="en-GB" sz="2800" dirty="0" smtClean="0">
                <a:latin typeface="Bookman Old Style" pitchFamily="18" charset="0"/>
              </a:rPr>
              <a:t>Disability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Bookman Old Style" pitchFamily="18" charset="0"/>
              </a:rPr>
              <a:t>Neuro</a:t>
            </a:r>
            <a:r>
              <a:rPr lang="en-GB" sz="2800" dirty="0">
                <a:latin typeface="Bookman Old Style" pitchFamily="18" charset="0"/>
              </a:rPr>
              <a:t>-Developmental Disabilities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138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69891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 smtClean="0">
                <a:latin typeface="Bookman Old Style" pitchFamily="18" charset="0"/>
              </a:rPr>
              <a:t>CLASSIFICATION OF DISABILITIES - 3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0537" y="1781799"/>
            <a:ext cx="7142922" cy="45856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Bookman Old Style" pitchFamily="18" charset="0"/>
              </a:rPr>
              <a:t>That unique group of caused by</a:t>
            </a:r>
            <a:r>
              <a:rPr lang="en-GB" sz="2800" dirty="0" smtClean="0">
                <a:latin typeface="Bookman Old Style" pitchFamily="18" charset="0"/>
              </a:rPr>
              <a:t>: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Bookman Old Style" pitchFamily="18" charset="0"/>
              </a:rPr>
              <a:t>Accident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Sudden Lifestyle Changes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Loss of job, spouse (Death, Divorce) or child and Early </a:t>
            </a:r>
            <a:r>
              <a:rPr lang="en-GB" sz="2800" dirty="0" smtClean="0">
                <a:latin typeface="Bookman Old Style" pitchFamily="18" charset="0"/>
              </a:rPr>
              <a:t>retirement</a:t>
            </a:r>
            <a:endParaRPr lang="en-GB" sz="28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Old Age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438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69891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 smtClean="0">
                <a:latin typeface="Bookman Old Style" pitchFamily="18" charset="0"/>
              </a:rPr>
              <a:t>CLASSIFICATION OF DISABILITIES - 4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17698" y="2134755"/>
            <a:ext cx="6338415" cy="38281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Bookman Old Style" pitchFamily="18" charset="0"/>
              </a:rPr>
              <a:t>Those caused by Natural Disasters and Emergency Situations: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Refugees 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Bookman Old Style" pitchFamily="18" charset="0"/>
              </a:rPr>
              <a:t>Conflict Affected </a:t>
            </a:r>
            <a:r>
              <a:rPr lang="en-GB" sz="2800" dirty="0" smtClean="0">
                <a:latin typeface="Bookman Old Style" pitchFamily="18" charset="0"/>
              </a:rPr>
              <a:t>Persons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Bookman Old Style" pitchFamily="18" charset="0"/>
              </a:rPr>
              <a:t>(Post Traumatic Stress Disorder - PTSD)</a:t>
            </a:r>
            <a:endParaRPr lang="en-GB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53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26770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DEVELOPMENTAL DISABILITY</a:t>
            </a:r>
            <a:r>
              <a:rPr lang="en-GB" sz="2400" dirty="0">
                <a:latin typeface="Bookman Old Style" pitchFamily="18" charset="0"/>
              </a:rPr>
              <a:t> </a:t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630" y="1926538"/>
            <a:ext cx="8063810" cy="48491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Bookman Old Style" pitchFamily="18" charset="0"/>
              </a:rPr>
              <a:t>A disability that;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Is  manifested before the person reaches twenty-two (22) years of age.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Constitutes a substantial disability to the affected individual.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Is attributable to mental retardation or related conditions.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1628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26770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DEVELOPMENTAL </a:t>
            </a:r>
            <a:r>
              <a:rPr lang="en-GB" sz="2400" b="1" dirty="0" smtClean="0">
                <a:latin typeface="Bookman Old Style" pitchFamily="18" charset="0"/>
              </a:rPr>
              <a:t>DISABILITY - 2</a:t>
            </a:r>
            <a:r>
              <a:rPr lang="en-GB" sz="2400" dirty="0" smtClean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4116" y="1926538"/>
            <a:ext cx="7363969" cy="40106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Bookman Old Style" pitchFamily="18" charset="0"/>
              </a:rPr>
              <a:t>Often referred to by doctors as a “Developmental Delay“, a euphemistic term which can be misleading because, in reality, a delayed gratification is totally different from having </a:t>
            </a:r>
            <a:r>
              <a:rPr lang="en-GB" sz="2800" b="1" dirty="0">
                <a:latin typeface="Bookman Old Style" pitchFamily="18" charset="0"/>
              </a:rPr>
              <a:t>NO gratification at all!</a:t>
            </a:r>
          </a:p>
          <a:p>
            <a:pPr>
              <a:lnSpc>
                <a:spcPct val="150000"/>
              </a:lnSpc>
            </a:pPr>
            <a:endParaRPr lang="en-GB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2043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51540" y="120772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NEURO-DEVELOPMENTAL DISABILITIES</a:t>
            </a:r>
            <a:r>
              <a:rPr lang="en-GB" sz="2400" u="sng" dirty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749" y="2183130"/>
            <a:ext cx="6880363" cy="49289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Bookman Old Style" pitchFamily="18" charset="0"/>
              </a:rPr>
              <a:t>Four main types: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Nervous system disabilities,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Sensory related disabilities,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Metabolic disabilities and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Degenerative disorders.</a:t>
            </a:r>
          </a:p>
        </p:txBody>
      </p:sp>
    </p:spTree>
    <p:extLst>
      <p:ext uri="{BB962C8B-B14F-4D97-AF65-F5344CB8AC3E}">
        <p14:creationId xmlns:p14="http://schemas.microsoft.com/office/powerpoint/2010/main" val="142896849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NEURO-DISABILITIES</a:t>
            </a:r>
            <a:r>
              <a:rPr lang="en-GB" sz="2400" u="sng" dirty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38944" y="2351278"/>
            <a:ext cx="7593496" cy="5212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Attention Deficit Hyperactivity Disorder (ADHD)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Autism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Cerebral Palsy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Bipolar Disorder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094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3031" y="914399"/>
            <a:ext cx="8615966" cy="7144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25" name="Rectangle 24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611560" y="1184862"/>
            <a:ext cx="7920880" cy="5633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dirty="0">
                <a:latin typeface="Bookman Old Style" pitchFamily="18" charset="0"/>
              </a:rPr>
              <a:t>NEURO-DISABILITIES</a:t>
            </a:r>
            <a:r>
              <a:rPr lang="en-GB" sz="2400" u="sng" dirty="0">
                <a:latin typeface="Bookman Old Style" pitchFamily="18" charset="0"/>
              </a:rPr>
              <a:t> </a:t>
            </a:r>
            <a:r>
              <a:rPr lang="en-GB" sz="2400" dirty="0">
                <a:latin typeface="Bookman Old Style" pitchFamily="18" charset="0"/>
              </a:rPr>
              <a:t/>
            </a:r>
            <a:br>
              <a:rPr lang="en-GB" sz="2400" dirty="0">
                <a:latin typeface="Bookman Old Style" pitchFamily="18" charset="0"/>
              </a:rPr>
            </a:b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8739" y="2311379"/>
            <a:ext cx="6583681" cy="5212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Dyslexia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Dyscalculia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Down Syndrome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Degenerative Disorders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340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753157" y="812742"/>
            <a:ext cx="7450685" cy="771359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088262" y="838500"/>
            <a:ext cx="6864439" cy="50583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ISSUES IN MANAGEMENT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12134" y="2292439"/>
            <a:ext cx="4932609" cy="411634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itchFamily="18" charset="0"/>
              </a:rPr>
              <a:t>The Stigma</a:t>
            </a:r>
          </a:p>
          <a:p>
            <a:endParaRPr lang="en-US" sz="28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The Fears</a:t>
            </a:r>
          </a:p>
          <a:p>
            <a:endParaRPr lang="en-US" sz="28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10016991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alf Frame 8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10" name="Rectangle 9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13" name="Picture 12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814117" y="1499530"/>
            <a:ext cx="76275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Bookman Old Style" panose="02050604050505020204" pitchFamily="18" charset="0"/>
              </a:rPr>
              <a:t>A PRESENTATION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Bookman Old Style" panose="02050604050505020204" pitchFamily="18" charset="0"/>
              </a:rPr>
              <a:t>THE 3</a:t>
            </a:r>
            <a:r>
              <a:rPr lang="en-GB" sz="4000" b="1" baseline="30000" dirty="0" smtClean="0">
                <a:latin typeface="Bookman Old Style" panose="02050604050505020204" pitchFamily="18" charset="0"/>
              </a:rPr>
              <a:t>RD</a:t>
            </a:r>
            <a:r>
              <a:rPr lang="en-GB" sz="4000" b="1" dirty="0" smtClean="0">
                <a:latin typeface="Bookman Old Style" panose="02050604050505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Bookman Old Style" panose="02050604050505020204" pitchFamily="18" charset="0"/>
              </a:rPr>
              <a:t>SCHOOL SAFETY SUMMIT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VENUE: AVI CENNA INTERNATIONAL SCHOOL, GRA, IKEJA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latin typeface="Bookman Old Style" panose="02050604050505020204" pitchFamily="18" charset="0"/>
              </a:rPr>
              <a:t>DATE: 1ST JUNE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9231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967095" y="888430"/>
            <a:ext cx="6687403" cy="600501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651301"/>
            <a:ext cx="7554036" cy="64821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man Old Style" pitchFamily="18" charset="0"/>
              </a:rPr>
              <a:t>CONSEQUENCES OF STIGMA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7619" y="2042770"/>
            <a:ext cx="7048758" cy="4340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Denial of the child.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Neglect.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Social isolation.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Child abandonment.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Infanticide.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76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55588" y="877626"/>
            <a:ext cx="6086901" cy="600501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575101"/>
            <a:ext cx="7643610" cy="72333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man Old Style" pitchFamily="18" charset="0"/>
              </a:rPr>
              <a:t>CONSEQUENCES OF FEAR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84573" y="1938673"/>
            <a:ext cx="6797297" cy="3869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 sense of inadequacy.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Depression (often maternal).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Drastic reduction in family income.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Child and spousal abuse (often emotional).  </a:t>
            </a:r>
          </a:p>
        </p:txBody>
      </p:sp>
    </p:spTree>
    <p:extLst>
      <p:ext uri="{BB962C8B-B14F-4D97-AF65-F5344CB8AC3E}">
        <p14:creationId xmlns:p14="http://schemas.microsoft.com/office/powerpoint/2010/main" val="2141537146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375576" y="863030"/>
            <a:ext cx="6086901" cy="600501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man Old Style" pitchFamily="18" charset="0"/>
              </a:rPr>
              <a:t>THE REALITY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9023" y="1514657"/>
            <a:ext cx="7014950" cy="457469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400" dirty="0">
                <a:latin typeface="Bookman Old Style" pitchFamily="18" charset="0"/>
              </a:rPr>
              <a:t>No known cure or quick fixes.</a:t>
            </a: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400" dirty="0">
                <a:latin typeface="Bookman Old Style" pitchFamily="18" charset="0"/>
              </a:rPr>
              <a:t>Neither contagious nor infectious  </a:t>
            </a: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400" dirty="0">
                <a:latin typeface="Bookman Old Style" pitchFamily="18" charset="0"/>
              </a:rPr>
              <a:t>Care is multi-disciplinary.</a:t>
            </a: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US" sz="2400" dirty="0">
                <a:latin typeface="Bookman Old Style" pitchFamily="18" charset="0"/>
              </a:rPr>
              <a:t>Process of care is long and complex.</a:t>
            </a: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GB" sz="2400" dirty="0">
                <a:latin typeface="Bookman Old Style" pitchFamily="18" charset="0"/>
              </a:rPr>
              <a:t> Lack of a credible data base</a:t>
            </a: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GB" sz="2400" dirty="0">
                <a:latin typeface="Bookman Old Style" pitchFamily="18" charset="0"/>
              </a:rPr>
              <a:t>Limited knowledge about </a:t>
            </a:r>
            <a:r>
              <a:rPr lang="en-GB" sz="2400" dirty="0" smtClean="0">
                <a:latin typeface="Bookman Old Style" pitchFamily="18" charset="0"/>
              </a:rPr>
              <a:t>disability</a:t>
            </a:r>
            <a:endParaRPr lang="en-GB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en-GB" sz="2400" dirty="0">
                <a:latin typeface="Bookman Old Style" pitchFamily="18" charset="0"/>
              </a:rPr>
              <a:t>Limited management options</a:t>
            </a:r>
            <a:r>
              <a:rPr lang="en-US" sz="2400" dirty="0">
                <a:latin typeface="Bookman Old Style" pitchFamily="18" charset="0"/>
              </a:rPr>
              <a:t>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154767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DENIAL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55157" y="2177850"/>
            <a:ext cx="6910805" cy="2793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refusal or unwillingness to accept something or to accept reality.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Example: A </a:t>
            </a:r>
            <a:r>
              <a:rPr lang="en-GB" dirty="0"/>
              <a:t>wife who cannot cope with and won't admit that her husband </a:t>
            </a:r>
            <a:r>
              <a:rPr lang="en-GB" dirty="0" smtClean="0"/>
              <a:t>is either abusing or </a:t>
            </a:r>
            <a:r>
              <a:rPr lang="en-GB" dirty="0" smtClean="0"/>
              <a:t>has </a:t>
            </a:r>
            <a:r>
              <a:rPr lang="en-GB" dirty="0"/>
              <a:t>left her.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493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DENIAL - 2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5310" y="1958715"/>
            <a:ext cx="7220253" cy="386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can be in denial about anything that makes </a:t>
            </a:r>
            <a:r>
              <a:rPr lang="en-GB" dirty="0" smtClean="0"/>
              <a:t>us </a:t>
            </a:r>
            <a:r>
              <a:rPr lang="en-GB" dirty="0"/>
              <a:t>feel vulnerable or threatens </a:t>
            </a:r>
            <a:r>
              <a:rPr lang="en-GB" dirty="0" smtClean="0"/>
              <a:t>our </a:t>
            </a:r>
            <a:r>
              <a:rPr lang="en-GB" dirty="0"/>
              <a:t>sense of control, such </a:t>
            </a:r>
            <a:r>
              <a:rPr lang="en-GB" dirty="0" smtClean="0"/>
              <a:t>as:</a:t>
            </a:r>
          </a:p>
          <a:p>
            <a:r>
              <a:rPr lang="en-GB" dirty="0" smtClean="0"/>
              <a:t> </a:t>
            </a:r>
            <a:r>
              <a:rPr lang="en-GB" dirty="0"/>
              <a:t>an </a:t>
            </a:r>
            <a:r>
              <a:rPr lang="en-GB" dirty="0" smtClean="0"/>
              <a:t>illness, addiction</a:t>
            </a:r>
            <a:r>
              <a:rPr lang="en-GB" dirty="0"/>
              <a:t>, eating disorder</a:t>
            </a:r>
            <a:r>
              <a:rPr lang="en-GB" dirty="0" smtClean="0"/>
              <a:t>,</a:t>
            </a:r>
          </a:p>
          <a:p>
            <a:r>
              <a:rPr lang="en-GB" dirty="0" smtClean="0"/>
              <a:t> </a:t>
            </a:r>
            <a:r>
              <a:rPr lang="en-GB" dirty="0"/>
              <a:t>personal violence, </a:t>
            </a:r>
            <a:r>
              <a:rPr lang="en-GB" dirty="0" smtClean="0"/>
              <a:t>financial </a:t>
            </a:r>
            <a:r>
              <a:rPr lang="en-GB" dirty="0"/>
              <a:t>problems or relationship conflicts. </a:t>
            </a:r>
            <a:endParaRPr lang="en-GB" dirty="0" smtClean="0"/>
          </a:p>
          <a:p>
            <a:r>
              <a:rPr lang="en-GB" dirty="0" smtClean="0"/>
              <a:t>We can also </a:t>
            </a:r>
            <a:r>
              <a:rPr lang="en-GB" dirty="0"/>
              <a:t>be in denial about something happening to </a:t>
            </a:r>
            <a:r>
              <a:rPr lang="en-GB" dirty="0" smtClean="0"/>
              <a:t>us </a:t>
            </a:r>
            <a:r>
              <a:rPr lang="en-GB" dirty="0"/>
              <a:t>or </a:t>
            </a:r>
            <a:r>
              <a:rPr lang="en-GB" dirty="0" smtClean="0"/>
              <a:t>someone else.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3292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3" y="759854"/>
            <a:ext cx="6697013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2933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THE DEVELOPING BRAIN </a:t>
            </a:r>
            <a:endParaRPr lang="en-US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6482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GB" dirty="0"/>
              <a:t>Critical Periods of Brain growth</a:t>
            </a:r>
          </a:p>
          <a:p>
            <a:r>
              <a:rPr lang="en-GB" dirty="0"/>
              <a:t>1 month – neural tube</a:t>
            </a:r>
          </a:p>
          <a:p>
            <a:r>
              <a:rPr lang="en-GB" dirty="0"/>
              <a:t>4th month – All the lobes and major divisions complete</a:t>
            </a:r>
          </a:p>
          <a:p>
            <a:r>
              <a:rPr lang="en-GB" dirty="0"/>
              <a:t>1 year post-natal – 2/3 adult size</a:t>
            </a:r>
          </a:p>
          <a:p>
            <a:r>
              <a:rPr lang="en-GB" dirty="0"/>
              <a:t>2 years age – 75% adult size</a:t>
            </a:r>
          </a:p>
          <a:p>
            <a:r>
              <a:rPr lang="en-GB" dirty="0"/>
              <a:t>5 years – 90% adult size</a:t>
            </a:r>
          </a:p>
          <a:p>
            <a:r>
              <a:rPr lang="en-GB" dirty="0"/>
              <a:t>Potential for Neurogenesis [new brain cell formation] (peaks in utero) and Synaptogenesis [new connection formation] (peaks by 5 years) continues throughout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4933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365161" y="759854"/>
            <a:ext cx="6143222" cy="82780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DELAYED DIAGNOSIS 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202" y="1755775"/>
            <a:ext cx="6781596" cy="43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682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3" y="759854"/>
            <a:ext cx="6942069" cy="11719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2933" y="1055705"/>
            <a:ext cx="7318129" cy="6005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man Old Style" pitchFamily="18" charset="0"/>
              </a:rPr>
              <a:t>THE DISABILITY </a:t>
            </a:r>
            <a:br>
              <a:rPr lang="en-US" sz="32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ookman Old Style" pitchFamily="18" charset="0"/>
              </a:rPr>
              <a:t>JOURNEY </a:t>
            </a:r>
            <a:endParaRPr lang="en-US"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09104" y="2307036"/>
            <a:ext cx="5100036" cy="3102091"/>
          </a:xfrm>
        </p:spPr>
        <p:txBody>
          <a:bodyPr/>
          <a:lstStyle/>
          <a:p>
            <a:r>
              <a:rPr lang="en-GB" sz="2800" dirty="0" smtClean="0"/>
              <a:t>Ignorance</a:t>
            </a:r>
          </a:p>
          <a:p>
            <a:r>
              <a:rPr lang="en-GB" sz="2800" dirty="0" smtClean="0"/>
              <a:t>Pity</a:t>
            </a:r>
          </a:p>
          <a:p>
            <a:r>
              <a:rPr lang="en-GB" sz="2800" dirty="0" smtClean="0"/>
              <a:t>Care</a:t>
            </a:r>
          </a:p>
          <a:p>
            <a:r>
              <a:rPr lang="en-GB" sz="2800" dirty="0" smtClean="0"/>
              <a:t>Friendship</a:t>
            </a:r>
          </a:p>
          <a:p>
            <a:r>
              <a:rPr lang="en-GB" sz="2800" dirty="0" smtClean="0"/>
              <a:t>Co-Labourers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0044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ookman Old Style" pitchFamily="18" charset="0"/>
              </a:rPr>
              <a:t>EARLY</a:t>
            </a:r>
            <a:endParaRPr lang="en-US"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47433" y="1700476"/>
            <a:ext cx="7433681" cy="41078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4000" b="1" dirty="0"/>
          </a:p>
          <a:p>
            <a:r>
              <a:rPr lang="en-GB" sz="4000" dirty="0" smtClean="0"/>
              <a:t>Happening </a:t>
            </a:r>
            <a:r>
              <a:rPr lang="en-GB" sz="4000" dirty="0"/>
              <a:t>or done before the usual or expected time.</a:t>
            </a:r>
          </a:p>
          <a:p>
            <a:endParaRPr lang="en-GB" sz="4000" dirty="0"/>
          </a:p>
          <a:p>
            <a:r>
              <a:rPr lang="en-GB" sz="4000" dirty="0" smtClean="0"/>
              <a:t>Belonging </a:t>
            </a:r>
            <a:r>
              <a:rPr lang="en-GB" sz="4000" dirty="0"/>
              <a:t>or happening near the beginning of a particular period</a:t>
            </a:r>
            <a:r>
              <a:rPr lang="en-GB" sz="4000" dirty="0" smtClean="0"/>
              <a:t>.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Before </a:t>
            </a:r>
            <a:r>
              <a:rPr lang="en-GB" sz="4000" dirty="0"/>
              <a:t>the usual or expected time.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Near </a:t>
            </a:r>
            <a:r>
              <a:rPr lang="en-GB" sz="4000" dirty="0"/>
              <a:t>the beginning of a particular time or period.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08555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709892" cy="988802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872152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okman Old Style" pitchFamily="18" charset="0"/>
              </a:rPr>
              <a:t>INTERVENTION</a:t>
            </a:r>
            <a:endParaRPr lang="en-US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5310" y="1958715"/>
            <a:ext cx="7220253" cy="38625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action or process of intervening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nterference by an individual in another's affairs.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Synonyms</a:t>
            </a:r>
            <a:r>
              <a:rPr lang="en-GB" dirty="0"/>
              <a:t>:	involvement, intercession, </a:t>
            </a:r>
            <a:r>
              <a:rPr lang="en-GB" dirty="0" smtClean="0"/>
              <a:t>interceding, </a:t>
            </a:r>
            <a:r>
              <a:rPr lang="en-GB" dirty="0" smtClean="0"/>
              <a:t>interposition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Action </a:t>
            </a:r>
            <a:r>
              <a:rPr lang="en-GB" dirty="0"/>
              <a:t>taken to improve a medical disorder.</a:t>
            </a:r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6684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77953" y="2255520"/>
            <a:ext cx="8243508" cy="2414016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378377" y="2621280"/>
            <a:ext cx="6207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Bookman Old Style" pitchFamily="18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4071979019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709892" cy="988802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872152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okman Old Style" pitchFamily="18" charset="0"/>
              </a:rPr>
              <a:t>ACCEPTANCE</a:t>
            </a:r>
            <a:endParaRPr lang="en-US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1871" y="2152749"/>
            <a:ext cx="7220253" cy="3862536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action </a:t>
            </a:r>
            <a:r>
              <a:rPr lang="en-GB" dirty="0" smtClean="0"/>
              <a:t>of consenting to receive or undertake something offered</a:t>
            </a:r>
          </a:p>
          <a:p>
            <a:r>
              <a:rPr lang="en-GB" dirty="0" smtClean="0"/>
              <a:t>The process or fact of being received as adequate, valid or suitable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Synonyms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Welcome; Embrace; Adopt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36395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DISCLOSURE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47434" y="1700476"/>
            <a:ext cx="7214742" cy="37344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action of making new or secret information known.</a:t>
            </a:r>
          </a:p>
          <a:p>
            <a:endParaRPr lang="en-GB" dirty="0"/>
          </a:p>
          <a:p>
            <a:r>
              <a:rPr lang="en-GB" dirty="0"/>
              <a:t>A fact, especially a secret, that is made known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9546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1193513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932933"/>
            <a:ext cx="7318129" cy="600502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Bookman Old Style" pitchFamily="18" charset="0"/>
              </a:rPr>
              <a:t>INCLUSION</a:t>
            </a:r>
            <a:endParaRPr lang="en-US" sz="4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1017" y="2481401"/>
            <a:ext cx="7074546" cy="337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action or state of including or of being included within a group or structure.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S</a:t>
            </a:r>
            <a:r>
              <a:rPr lang="en-GB" sz="2800" dirty="0" smtClean="0"/>
              <a:t>ynonyms</a:t>
            </a:r>
            <a:r>
              <a:rPr lang="en-GB" sz="2800" dirty="0"/>
              <a:t>:	incorporation, addition, insertion, </a:t>
            </a:r>
            <a:r>
              <a:rPr lang="en-GB" sz="2800" dirty="0" smtClean="0"/>
              <a:t>introduction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43338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223494" y="759854"/>
            <a:ext cx="6542468" cy="70367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WHO IS TO BE INCLUDED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47434" y="1700476"/>
            <a:ext cx="7214742" cy="3734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/>
              <a:t>Affected child – Parents, siblings, extended family members and the larger community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Parents – </a:t>
            </a:r>
            <a:r>
              <a:rPr lang="en-GB" dirty="0"/>
              <a:t>O</a:t>
            </a:r>
            <a:r>
              <a:rPr lang="en-GB" dirty="0" smtClean="0"/>
              <a:t>ther family members (Parents, siblings </a:t>
            </a:r>
            <a:r>
              <a:rPr lang="en-GB" dirty="0" err="1" smtClean="0"/>
              <a:t>etc</a:t>
            </a:r>
            <a:r>
              <a:rPr lang="en-GB" dirty="0" smtClean="0"/>
              <a:t>), friends, colleagues and the larger community</a:t>
            </a:r>
          </a:p>
          <a:p>
            <a:endParaRPr lang="en-GB" dirty="0"/>
          </a:p>
          <a:p>
            <a:r>
              <a:rPr lang="en-GB" dirty="0" smtClean="0"/>
              <a:t>Siblings – </a:t>
            </a:r>
            <a:r>
              <a:rPr lang="en-GB" dirty="0" smtClean="0"/>
              <a:t>F</a:t>
            </a:r>
            <a:r>
              <a:rPr lang="en-GB" dirty="0" smtClean="0"/>
              <a:t>riends, school mates and the larger community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47564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540913" y="759853"/>
            <a:ext cx="7894749" cy="105606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863077"/>
            <a:ext cx="7318129" cy="6005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INCLUSION</a:t>
            </a:r>
            <a:b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 HOW DO WE GO ABOUT IT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4627" y="2060619"/>
            <a:ext cx="7214742" cy="3734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As Individuals;</a:t>
            </a:r>
            <a:endParaRPr lang="en-GB" dirty="0"/>
          </a:p>
          <a:p>
            <a:r>
              <a:rPr lang="en-GB" dirty="0" smtClean="0"/>
              <a:t>Get knowledge  </a:t>
            </a:r>
          </a:p>
          <a:p>
            <a:r>
              <a:rPr lang="en-GB" dirty="0" smtClean="0"/>
              <a:t>Build own capacity</a:t>
            </a:r>
          </a:p>
          <a:p>
            <a:r>
              <a:rPr lang="en-GB" dirty="0" smtClean="0"/>
              <a:t>Change mind-set about disability</a:t>
            </a:r>
          </a:p>
          <a:p>
            <a:r>
              <a:rPr lang="en-GB" dirty="0" smtClean="0"/>
              <a:t>See beyond the disability</a:t>
            </a:r>
          </a:p>
          <a:p>
            <a:r>
              <a:rPr lang="en-GB" dirty="0" smtClean="0"/>
              <a:t>Build a relationship</a:t>
            </a:r>
          </a:p>
          <a:p>
            <a:r>
              <a:rPr lang="en-GB" dirty="0" smtClean="0"/>
              <a:t>Become a partner in the disability journey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4864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540913" y="759853"/>
            <a:ext cx="7894749" cy="105606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863077"/>
            <a:ext cx="7318129" cy="6005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INCLUSION</a:t>
            </a:r>
            <a:b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 HOW DO WE GO ABOUT IT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4627" y="2125013"/>
            <a:ext cx="7214742" cy="37344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The Affected Child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 smtClean="0"/>
              <a:t>Every child can learn, but some learn differently (faster or slower than normal)</a:t>
            </a:r>
          </a:p>
          <a:p>
            <a:r>
              <a:rPr lang="en-GB" dirty="0"/>
              <a:t>E</a:t>
            </a:r>
            <a:r>
              <a:rPr lang="en-GB" dirty="0" smtClean="0"/>
              <a:t>nsure they are ready for Inclusion (Attainment of a minimum level of Independent Living)</a:t>
            </a:r>
          </a:p>
          <a:p>
            <a:r>
              <a:rPr lang="en-GB" dirty="0" smtClean="0"/>
              <a:t>Prepare an inclusive </a:t>
            </a:r>
            <a:r>
              <a:rPr lang="en-GB" dirty="0" smtClean="0"/>
              <a:t>learning environment (Access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Provide Special needs Teachers </a:t>
            </a:r>
            <a:endParaRPr lang="en-GB" dirty="0"/>
          </a:p>
          <a:p>
            <a:r>
              <a:rPr lang="en-GB" dirty="0" smtClean="0"/>
              <a:t>Prepare other teachers/staff and students for inclusion</a:t>
            </a:r>
          </a:p>
          <a:p>
            <a:r>
              <a:rPr lang="en-GB" dirty="0" smtClean="0"/>
              <a:t>Change the mind-set of the entire school population about disability (PTA and Students)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5742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540913" y="759853"/>
            <a:ext cx="7894749" cy="1056067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434" y="863077"/>
            <a:ext cx="7318129" cy="6005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INCLUSION</a:t>
            </a:r>
            <a:b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Bookman Old Style" pitchFamily="18" charset="0"/>
              </a:rPr>
              <a:t> HOW DO WE GO ABOUT IT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64627" y="2060619"/>
            <a:ext cx="7214742" cy="3734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As an  organisation;</a:t>
            </a:r>
            <a:endParaRPr lang="en-GB" dirty="0"/>
          </a:p>
          <a:p>
            <a:r>
              <a:rPr lang="en-GB" dirty="0" smtClean="0"/>
              <a:t>Create access – Parking Space, Ramps, Extra wide doors and passages, Disable-friendly spaces (Toilets, recreational areas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r>
              <a:rPr lang="en-GB" dirty="0" smtClean="0"/>
              <a:t>  </a:t>
            </a:r>
          </a:p>
          <a:p>
            <a:r>
              <a:rPr lang="en-GB" dirty="0" smtClean="0"/>
              <a:t>Build staff </a:t>
            </a:r>
            <a:r>
              <a:rPr lang="en-GB" dirty="0"/>
              <a:t>c</a:t>
            </a:r>
            <a:r>
              <a:rPr lang="en-GB" dirty="0" smtClean="0"/>
              <a:t>apacity on disability</a:t>
            </a:r>
          </a:p>
          <a:p>
            <a:r>
              <a:rPr lang="en-GB" dirty="0" smtClean="0"/>
              <a:t>Identify and celebrate staff members who either have a disability or children with special needs</a:t>
            </a:r>
          </a:p>
          <a:p>
            <a:r>
              <a:rPr lang="en-GB" dirty="0" smtClean="0"/>
              <a:t>Advertise your disable friendly status</a:t>
            </a:r>
          </a:p>
          <a:p>
            <a:r>
              <a:rPr lang="en-GB" dirty="0" smtClean="0"/>
              <a:t>Develop a </a:t>
            </a:r>
            <a:r>
              <a:rPr lang="en-GB" dirty="0" smtClean="0"/>
              <a:t>disabled friendly </a:t>
            </a:r>
            <a:r>
              <a:rPr lang="en-GB" dirty="0" smtClean="0"/>
              <a:t>CSR policy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0366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79549" y="1843894"/>
            <a:ext cx="8023537" cy="2702349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19317" y="2593194"/>
            <a:ext cx="9144000" cy="168484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 MULTI DISCIPLINARY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APPROACH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932026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68225" y="902208"/>
            <a:ext cx="8450772" cy="59174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05305" y="1910426"/>
            <a:ext cx="793338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Several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areas of functioning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are affected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as a result, there is a requirement for several disciplines to be involved in managing the condition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Best to have a pediatrician coordinate the activities of the multi-disciplinary care team.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AutoShape 2"/>
          <p:cNvSpPr txBox="1">
            <a:spLocks noChangeArrowheads="1"/>
          </p:cNvSpPr>
          <p:nvPr/>
        </p:nvSpPr>
        <p:spPr>
          <a:xfrm>
            <a:off x="515142" y="901520"/>
            <a:ext cx="7972023" cy="4107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TREATMENT/MANAGEMENT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1575"/>
      </p:ext>
    </p:extLst>
  </p:cSld>
  <p:clrMapOvr>
    <a:masterClrMapping/>
  </p:clrMapOvr>
  <p:transition spd="slow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050880" y="865874"/>
            <a:ext cx="6660109" cy="60050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592428" y="707802"/>
            <a:ext cx="7568933" cy="55859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TREATMENT </a:t>
            </a:r>
            <a:r>
              <a:rPr lang="en-US" sz="2400" b="1" dirty="0" smtClean="0">
                <a:latin typeface="Bookman Old Style" pitchFamily="18" charset="0"/>
              </a:rPr>
              <a:t>(CONTN’D</a:t>
            </a:r>
            <a:r>
              <a:rPr lang="en-US" sz="2400" b="1" dirty="0">
                <a:latin typeface="Bookman Old Style" pitchFamily="18" charset="0"/>
              </a:rPr>
              <a:t>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14117" y="1474036"/>
            <a:ext cx="7328849" cy="48414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en-US" b="1" dirty="0">
                <a:latin typeface="Bookman Old Style" pitchFamily="18" charset="0"/>
              </a:rPr>
              <a:t>Coordinated Care</a:t>
            </a:r>
            <a:r>
              <a:rPr lang="en-US" dirty="0">
                <a:latin typeface="Bookman Old Style" pitchFamily="18" charset="0"/>
              </a:rPr>
              <a:t>: The</a:t>
            </a:r>
            <a:r>
              <a:rPr lang="en-US" sz="2600" dirty="0">
                <a:latin typeface="Bookman Old Style" pitchFamily="18" charset="0"/>
              </a:rPr>
              <a:t> complex nature of </a:t>
            </a:r>
            <a:r>
              <a:rPr lang="en-US" sz="2600" dirty="0" smtClean="0">
                <a:latin typeface="Bookman Old Style" pitchFamily="18" charset="0"/>
              </a:rPr>
              <a:t>childhood disabilities require </a:t>
            </a:r>
            <a:r>
              <a:rPr lang="en-US" sz="2600" dirty="0">
                <a:latin typeface="Bookman Old Style" pitchFamily="18" charset="0"/>
              </a:rPr>
              <a:t>that a team of specialists work together under the coordination of a pediatrician </a:t>
            </a:r>
            <a:r>
              <a:rPr lang="en-US" dirty="0">
                <a:latin typeface="Bookman Old Style" pitchFamily="18" charset="0"/>
              </a:rPr>
              <a:t>for effective management</a:t>
            </a:r>
            <a:r>
              <a:rPr lang="en-US" sz="2600" dirty="0">
                <a:latin typeface="Bookman Old Style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82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678675" y="905944"/>
            <a:ext cx="5718412" cy="600501"/>
          </a:xfrm>
          <a:prstGeom prst="ribbon2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4552" y="492951"/>
            <a:ext cx="6993228" cy="85980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latin typeface="Bookman Old Style" pitchFamily="18" charset="0"/>
              </a:rPr>
              <a:t> </a:t>
            </a:r>
            <a:r>
              <a:rPr lang="en-US" sz="2400" b="1" dirty="0">
                <a:latin typeface="Bookman Old Style" pitchFamily="18" charset="0"/>
              </a:rPr>
              <a:t>WHO WE ARE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66191" y="2186609"/>
            <a:ext cx="6954227" cy="35590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</a:rPr>
              <a:t>A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n</a:t>
            </a:r>
            <a:r>
              <a:rPr lang="en-US" sz="2600" dirty="0">
                <a:latin typeface="Bookman Old Style" pitchFamily="18" charset="0"/>
              </a:rPr>
              <a:t>on-profit organization founded by proud parents of a fully dependent non-verbal son living with Cerebral Palsy – </a:t>
            </a:r>
            <a:r>
              <a:rPr lang="en-US" sz="2600" dirty="0" smtClean="0">
                <a:latin typeface="Bookman Old Style" pitchFamily="18" charset="0"/>
              </a:rPr>
              <a:t>23yrs </a:t>
            </a:r>
            <a:r>
              <a:rPr lang="en-US" sz="2600" dirty="0">
                <a:latin typeface="Bookman Old Style" pitchFamily="18" charset="0"/>
              </a:rPr>
              <a:t>in June </a:t>
            </a:r>
            <a:r>
              <a:rPr lang="en-US" sz="2600" dirty="0" smtClean="0">
                <a:latin typeface="Bookman Old Style" pitchFamily="18" charset="0"/>
              </a:rPr>
              <a:t>2019</a:t>
            </a:r>
            <a:endParaRPr lang="en-US" sz="2600" dirty="0">
              <a:latin typeface="Bookman Old Style" pitchFamily="18" charset="0"/>
            </a:endParaRPr>
          </a:p>
          <a:p>
            <a:pPr marL="0" indent="0" algn="just">
              <a:lnSpc>
                <a:spcPct val="150000"/>
              </a:lnSpc>
              <a:buSzPct val="150000"/>
              <a:buNone/>
            </a:pP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05338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646176" y="780288"/>
            <a:ext cx="8072820" cy="548640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1227644" y="853440"/>
            <a:ext cx="689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REFERRAL AND COORDINATED CARE PATHWAY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15" y="1407094"/>
            <a:ext cx="6330320" cy="47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6336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1668" y="950976"/>
            <a:ext cx="8680359" cy="849686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85216" y="914400"/>
            <a:ext cx="7571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NEED TO CHANGE THE NEGATIVE </a:t>
            </a:r>
          </a:p>
          <a:p>
            <a:pPr algn="ctr"/>
            <a:r>
              <a:rPr lang="en-US" sz="2400" b="1" dirty="0">
                <a:latin typeface="Bookman Old Style" pitchFamily="18" charset="0"/>
              </a:rPr>
              <a:t>MINDSET ABOUT DISABILITIES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74678"/>
            <a:ext cx="7829550" cy="439030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Disability management is not just about the child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All disabilities should not be treated alike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The disabled, especially children, thrive better in inclusive societies, </a:t>
            </a:r>
            <a:r>
              <a:rPr lang="en-GB" sz="2400" dirty="0" err="1">
                <a:latin typeface="Bookman Old Style" pitchFamily="18" charset="0"/>
              </a:rPr>
              <a:t>i.e</a:t>
            </a:r>
            <a:r>
              <a:rPr lang="en-GB" sz="2400" dirty="0">
                <a:latin typeface="Bookman Old Style" pitchFamily="18" charset="0"/>
              </a:rPr>
              <a:t> at home with family and in inclusive schools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Bookman Old Style" pitchFamily="18" charset="0"/>
              </a:rPr>
              <a:t>Advocacy for the less privileged goes way beyond special homes and schools </a:t>
            </a:r>
          </a:p>
        </p:txBody>
      </p:sp>
    </p:spTree>
    <p:extLst>
      <p:ext uri="{BB962C8B-B14F-4D97-AF65-F5344CB8AC3E}">
        <p14:creationId xmlns:p14="http://schemas.microsoft.com/office/powerpoint/2010/main" val="3431363749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98805" y="876883"/>
            <a:ext cx="7076049" cy="769034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12012" y="947221"/>
            <a:ext cx="31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man Old Style" pitchFamily="18" charset="0"/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601" y="1986831"/>
            <a:ext cx="799518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latin typeface="Bookman Old Style" pitchFamily="18" charset="0"/>
              </a:rPr>
              <a:t>Developmental Disabilities are neither infectious nor contagious. </a:t>
            </a:r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latin typeface="Bookman Old Style" pitchFamily="18" charset="0"/>
              </a:rPr>
              <a:t>Most Developmental Disabilities have no  cure but management options exist.</a:t>
            </a:r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latin typeface="Bookman Old Style" pitchFamily="18" charset="0"/>
              </a:rPr>
              <a:t>Over 60% of children with Developmental Disabilities, even when they are non-verbal, have average to above average intelligence.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20000"/>
            </a:pPr>
            <a:endParaRPr lang="en-US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81111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98805" y="876883"/>
            <a:ext cx="7076049" cy="769034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12012" y="947221"/>
            <a:ext cx="31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man Old Style" pitchFamily="18" charset="0"/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104" y="2007728"/>
            <a:ext cx="78694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latin typeface="Bookman Old Style" pitchFamily="18" charset="0"/>
              </a:rPr>
              <a:t>With early </a:t>
            </a:r>
            <a:r>
              <a:rPr lang="en-US" sz="2400" dirty="0" smtClean="0">
                <a:latin typeface="Bookman Old Style" pitchFamily="18" charset="0"/>
              </a:rPr>
              <a:t>intervention, inclusion </a:t>
            </a:r>
            <a:r>
              <a:rPr lang="en-US" sz="2400" dirty="0">
                <a:latin typeface="Bookman Old Style" pitchFamily="18" charset="0"/>
              </a:rPr>
              <a:t>and assistive technology children living with disabilities can learn new ways of accomplishing tasks that challenge them.</a:t>
            </a:r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For </a:t>
            </a:r>
            <a:r>
              <a:rPr lang="en-US" sz="2400" dirty="0">
                <a:latin typeface="Bookman Old Style" pitchFamily="18" charset="0"/>
              </a:rPr>
              <a:t>things to  get better, the current mindset about disability and disability management in Nigeria must change.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614898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814117" y="863030"/>
            <a:ext cx="7210767" cy="600501"/>
          </a:xfrm>
          <a:prstGeom prst="ribbon2">
            <a:avLst>
              <a:gd name="adj1" fmla="val 16667"/>
              <a:gd name="adj2" fmla="val 71972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6474" y="665897"/>
            <a:ext cx="7318129" cy="6005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man Old Style" pitchFamily="18" charset="0"/>
              </a:rPr>
              <a:t>THE WAY FORWARD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68143" y="1618002"/>
            <a:ext cx="7290486" cy="46801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Get Counselling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Build own Capacity about Disability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Join and Help Form Parents Groups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Become Advocates/Volunteers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 smtClean="0">
                <a:latin typeface="Bookman Old Style" pitchFamily="18" charset="0"/>
              </a:rPr>
              <a:t>Visit </a:t>
            </a:r>
            <a:r>
              <a:rPr lang="en-GB" sz="2400" dirty="0">
                <a:latin typeface="Bookman Old Style" pitchFamily="18" charset="0"/>
              </a:rPr>
              <a:t>Special Homes/Schools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Befriend someone who has a disability: 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GB" sz="2400" dirty="0">
                <a:latin typeface="Bookman Old Style" pitchFamily="18" charset="0"/>
              </a:rPr>
              <a:t>                  Just say </a:t>
            </a:r>
            <a:r>
              <a:rPr lang="en-GB" sz="2400" b="1" dirty="0">
                <a:latin typeface="Bookman Old Style" pitchFamily="18" charset="0"/>
              </a:rPr>
              <a:t>HELLO!</a:t>
            </a: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endParaRPr lang="en-US" sz="2400" dirty="0">
              <a:latin typeface="Bookman Old Style" pitchFamily="18" charset="0"/>
            </a:endParaRPr>
          </a:p>
          <a:p>
            <a:pPr marL="0" indent="0" algn="just">
              <a:lnSpc>
                <a:spcPct val="150000"/>
              </a:lnSpc>
              <a:buSzPct val="120000"/>
              <a:buNone/>
              <a:defRPr/>
            </a:pPr>
            <a:r>
              <a:rPr lang="en-US" sz="2400" dirty="0">
                <a:latin typeface="Bookman Old Style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43802319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59492" y="1717589"/>
            <a:ext cx="8495865" cy="331161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477" y="6212244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079" y="1941144"/>
            <a:ext cx="78047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Bookman Old Style" pitchFamily="18" charset="0"/>
              </a:rPr>
              <a:t>DISABILITY</a:t>
            </a:r>
          </a:p>
          <a:p>
            <a:pPr algn="ctr"/>
            <a:r>
              <a:rPr lang="en-US" sz="5000" b="1">
                <a:latin typeface="Bookman Old Style" pitchFamily="18" charset="0"/>
              </a:rPr>
              <a:t>IS</a:t>
            </a:r>
          </a:p>
          <a:p>
            <a:pPr algn="ctr"/>
            <a:r>
              <a:rPr lang="en-US" sz="5000" b="1">
                <a:latin typeface="Bookman Old Style" pitchFamily="18" charset="0"/>
              </a:rPr>
              <a:t>REAL</a:t>
            </a:r>
            <a:endParaRPr lang="en-US" sz="5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7993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00874" y="2116835"/>
            <a:ext cx="8279201" cy="2609712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477" y="6212244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079" y="2282397"/>
            <a:ext cx="7804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>
                <a:latin typeface="Bookman Old Style" pitchFamily="18" charset="0"/>
              </a:rPr>
              <a:t>IT IS </a:t>
            </a:r>
            <a:r>
              <a:rPr lang="en-GB" sz="5000" b="1" dirty="0">
                <a:latin typeface="Bookman Old Style" pitchFamily="18" charset="0"/>
              </a:rPr>
              <a:t>A </a:t>
            </a:r>
          </a:p>
          <a:p>
            <a:pPr algn="ctr"/>
            <a:r>
              <a:rPr lang="en-GB" sz="5000" b="1" dirty="0">
                <a:latin typeface="Bookman Old Style" pitchFamily="18" charset="0"/>
              </a:rPr>
              <a:t>MIND THING</a:t>
            </a:r>
          </a:p>
        </p:txBody>
      </p:sp>
    </p:spTree>
    <p:extLst>
      <p:ext uri="{BB962C8B-B14F-4D97-AF65-F5344CB8AC3E}">
        <p14:creationId xmlns:p14="http://schemas.microsoft.com/office/powerpoint/2010/main" val="120744866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59492" y="1717589"/>
            <a:ext cx="8495865" cy="3311611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477" y="6212244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079" y="1941144"/>
            <a:ext cx="78047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Bookman Old Style" pitchFamily="18" charset="0"/>
              </a:rPr>
              <a:t>There’s Ability </a:t>
            </a:r>
          </a:p>
          <a:p>
            <a:pPr algn="ctr"/>
            <a:r>
              <a:rPr lang="en-US" sz="5000" b="1" dirty="0">
                <a:latin typeface="Bookman Old Style" pitchFamily="18" charset="0"/>
              </a:rPr>
              <a:t>in </a:t>
            </a:r>
          </a:p>
          <a:p>
            <a:pPr algn="ctr"/>
            <a:r>
              <a:rPr lang="en-US" sz="5000" b="1" dirty="0">
                <a:latin typeface="Bookman Old Style" pitchFamily="18" charset="0"/>
              </a:rPr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1936513750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4310" y="1184856"/>
            <a:ext cx="8561047" cy="4441137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GB" sz="31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477" y="6212244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79249" y="1452879"/>
            <a:ext cx="6330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Bookman Old Style" pitchFamily="18" charset="0"/>
              </a:rPr>
              <a:t>That Special Person in your life is there for a purpose </a:t>
            </a:r>
          </a:p>
          <a:p>
            <a:pPr lvl="0" algn="ctr">
              <a:defRPr/>
            </a:pPr>
            <a:endParaRPr lang="en-GB" sz="36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defRPr/>
            </a:pPr>
            <a:r>
              <a:rPr lang="en-GB" sz="3600" b="1" dirty="0">
                <a:solidFill>
                  <a:prstClr val="black"/>
                </a:solidFill>
                <a:latin typeface="Bookman Old Style" pitchFamily="18" charset="0"/>
              </a:rPr>
              <a:t>So, Find it, Nurture it and </a:t>
            </a:r>
            <a:r>
              <a:rPr lang="en-GB" sz="3600" b="1" dirty="0" smtClean="0">
                <a:solidFill>
                  <a:prstClr val="black"/>
                </a:solidFill>
                <a:latin typeface="Bookman Old Style" pitchFamily="18" charset="0"/>
              </a:rPr>
              <a:t>Start Celebrating </a:t>
            </a:r>
            <a:r>
              <a:rPr lang="en-GB" sz="3600" b="1" dirty="0">
                <a:solidFill>
                  <a:prstClr val="black"/>
                </a:solidFill>
                <a:latin typeface="Bookman Old Style" pitchFamily="18" charset="0"/>
              </a:rPr>
              <a:t>it!</a:t>
            </a:r>
          </a:p>
        </p:txBody>
      </p:sp>
    </p:spTree>
    <p:extLst>
      <p:ext uri="{BB962C8B-B14F-4D97-AF65-F5344CB8AC3E}">
        <p14:creationId xmlns:p14="http://schemas.microsoft.com/office/powerpoint/2010/main" val="1851888706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Up Ribbon 10"/>
          <p:cNvSpPr/>
          <p:nvPr/>
        </p:nvSpPr>
        <p:spPr>
          <a:xfrm>
            <a:off x="386366" y="1281252"/>
            <a:ext cx="8036417" cy="2653935"/>
          </a:xfrm>
          <a:prstGeom prst="ribbon2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399" y="2183661"/>
            <a:ext cx="7122017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/>
            </a:r>
            <a:br>
              <a:rPr lang="en-US" b="1" u="sng" dirty="0">
                <a:solidFill>
                  <a:schemeClr val="tx2"/>
                </a:solidFill>
              </a:rPr>
            </a:br>
            <a:r>
              <a:rPr lang="en-US" b="1" u="sng" dirty="0">
                <a:solidFill>
                  <a:schemeClr val="tx2"/>
                </a:solidFill>
              </a:rPr>
              <a:t/>
            </a:r>
            <a:br>
              <a:rPr lang="en-US" b="1" u="sng" dirty="0">
                <a:solidFill>
                  <a:schemeClr val="tx2"/>
                </a:solidFill>
              </a:rPr>
            </a:br>
            <a:r>
              <a:rPr lang="en-US" b="1" u="sng" dirty="0">
                <a:solidFill>
                  <a:schemeClr val="tx2"/>
                </a:solidFill>
              </a:rPr>
              <a:t/>
            </a:r>
            <a:br>
              <a:rPr lang="en-US" b="1" u="sng" dirty="0">
                <a:solidFill>
                  <a:schemeClr val="tx2"/>
                </a:solidFill>
              </a:rPr>
            </a:br>
            <a:r>
              <a:rPr lang="en-US" b="1" u="sng" dirty="0">
                <a:solidFill>
                  <a:schemeClr val="tx2"/>
                </a:solidFill>
              </a:rPr>
              <a:t/>
            </a:r>
            <a:br>
              <a:rPr lang="en-US" b="1" u="sng" dirty="0">
                <a:solidFill>
                  <a:schemeClr val="tx2"/>
                </a:solidFill>
              </a:rPr>
            </a:br>
            <a:r>
              <a:rPr lang="en-US" b="1" u="sng" dirty="0">
                <a:latin typeface="Bookman Old Style" pitchFamily="18" charset="0"/>
              </a:rPr>
              <a:t>THANK YOU </a:t>
            </a:r>
            <a:br>
              <a:rPr lang="en-US" b="1" u="sng" dirty="0">
                <a:latin typeface="Bookman Old Style" pitchFamily="18" charset="0"/>
              </a:rPr>
            </a:br>
            <a:r>
              <a:rPr lang="en-US" b="1" u="sng" dirty="0">
                <a:latin typeface="Bookman Old Style" pitchFamily="18" charset="0"/>
              </a:rPr>
              <a:t>FOR </a:t>
            </a:r>
            <a:br>
              <a:rPr lang="en-US" b="1" u="sng" dirty="0">
                <a:latin typeface="Bookman Old Style" pitchFamily="18" charset="0"/>
              </a:rPr>
            </a:br>
            <a:r>
              <a:rPr lang="en-US" b="1" u="sng" dirty="0">
                <a:latin typeface="Bookman Old Style" pitchFamily="18" charset="0"/>
              </a:rPr>
              <a:t>YOUR ATTENTION </a:t>
            </a:r>
            <a:r>
              <a:rPr lang="en-US" b="1" u="sng" dirty="0">
                <a:solidFill>
                  <a:schemeClr val="tx2"/>
                </a:solidFill>
              </a:rPr>
              <a:t/>
            </a:r>
            <a:br>
              <a:rPr lang="en-US" b="1" u="sng" dirty="0">
                <a:solidFill>
                  <a:schemeClr val="tx2"/>
                </a:solidFill>
              </a:rPr>
            </a:br>
            <a:endParaRPr lang="en-US" u="sng" dirty="0"/>
          </a:p>
        </p:txBody>
      </p:sp>
      <p:pic>
        <p:nvPicPr>
          <p:cNvPr id="13" name="Picture 2" descr="C:\Program Files (x86)\Microsoft Office\MEDIA\CAGCAT10\j0293238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686" y="3680802"/>
            <a:ext cx="3155322" cy="22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7489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678675" y="905944"/>
            <a:ext cx="5718412" cy="600501"/>
          </a:xfrm>
          <a:prstGeom prst="ribbon2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4552" y="492951"/>
            <a:ext cx="6993228" cy="85980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latin typeface="Bookman Old Style" pitchFamily="18" charset="0"/>
              </a:rPr>
              <a:t> </a:t>
            </a:r>
            <a:r>
              <a:rPr lang="en-US" sz="2400" b="1" dirty="0">
                <a:latin typeface="Bookman Old Style" pitchFamily="18" charset="0"/>
              </a:rPr>
              <a:t>WHO WE ARE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799" y="1919438"/>
            <a:ext cx="7434619" cy="38262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SzPct val="150000"/>
              <a:buFont typeface="Arial" pitchFamily="34" charset="0"/>
              <a:buChar char="•"/>
            </a:pPr>
            <a:r>
              <a:rPr lang="en-US" sz="2600" dirty="0">
                <a:latin typeface="Bookman Old Style" pitchFamily="18" charset="0"/>
              </a:rPr>
              <a:t>We are committed to change and progress for persons living with Cerebral </a:t>
            </a:r>
            <a:r>
              <a:rPr lang="en-US" dirty="0">
                <a:latin typeface="Bookman Old Style" pitchFamily="18" charset="0"/>
              </a:rPr>
              <a:t>P</a:t>
            </a:r>
            <a:r>
              <a:rPr lang="en-US" sz="2600" dirty="0">
                <a:latin typeface="Bookman Old Style" pitchFamily="18" charset="0"/>
              </a:rPr>
              <a:t>alsy and strive </a:t>
            </a:r>
            <a:r>
              <a:rPr lang="en-US" dirty="0">
                <a:latin typeface="Bookman Old Style" pitchFamily="18" charset="0"/>
              </a:rPr>
              <a:t>for</a:t>
            </a:r>
            <a:r>
              <a:rPr lang="en-US" sz="2600" dirty="0">
                <a:latin typeface="Bookman Old Style" pitchFamily="18" charset="0"/>
              </a:rPr>
              <a:t> their inclusion into every facet of society in order to ensure they live a life without limits.</a:t>
            </a:r>
          </a:p>
          <a:p>
            <a:pPr>
              <a:lnSpc>
                <a:spcPct val="150000"/>
              </a:lnSpc>
            </a:pP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297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433012" y="948425"/>
            <a:ext cx="6086901" cy="600501"/>
          </a:xfrm>
          <a:prstGeom prst="ribbon2">
            <a:avLst>
              <a:gd name="adj1" fmla="val 16667"/>
              <a:gd name="adj2" fmla="val 56726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8867" y="604345"/>
            <a:ext cx="7691719" cy="7642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OUR VISION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1291" y="1702962"/>
            <a:ext cx="6979530" cy="3025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6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An inclusive Africa in which those living with Cerebral Palsy get proper recognition and are given equal opportunity to fully develop and exploit their potentials.</a:t>
            </a:r>
          </a:p>
        </p:txBody>
      </p:sp>
    </p:spTree>
    <p:extLst>
      <p:ext uri="{BB962C8B-B14F-4D97-AF65-F5344CB8AC3E}">
        <p14:creationId xmlns:p14="http://schemas.microsoft.com/office/powerpoint/2010/main" val="21587164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Reaching Out.   Touching Lives.    Adding Value!</a:t>
              </a:r>
              <a:endParaRPr lang="en-US" sz="1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433012" y="948425"/>
            <a:ext cx="6086901" cy="600501"/>
          </a:xfrm>
          <a:prstGeom prst="ribbon2">
            <a:avLst>
              <a:gd name="adj1" fmla="val 16667"/>
              <a:gd name="adj2" fmla="val 56726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8867" y="604345"/>
            <a:ext cx="7691719" cy="7642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OUR MISSION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1291" y="1702962"/>
            <a:ext cx="697953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6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Bookman Old Style" pitchFamily="18" charset="0"/>
              </a:rPr>
              <a:t>To be the lead supportive agency for Cerebral Palsy in Africa and a leading advocate for the rights of those living with limitations.</a:t>
            </a:r>
          </a:p>
        </p:txBody>
      </p:sp>
    </p:spTree>
    <p:extLst>
      <p:ext uri="{BB962C8B-B14F-4D97-AF65-F5344CB8AC3E}">
        <p14:creationId xmlns:p14="http://schemas.microsoft.com/office/powerpoint/2010/main" val="3058681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0800000">
            <a:off x="-1" y="231820"/>
            <a:ext cx="9143999" cy="6626180"/>
          </a:xfrm>
          <a:prstGeom prst="halfFrame">
            <a:avLst>
              <a:gd name="adj1" fmla="val 2577"/>
              <a:gd name="adj2" fmla="val 3115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117" y="6303508"/>
            <a:ext cx="7904880" cy="322944"/>
            <a:chOff x="814117" y="6303508"/>
            <a:chExt cx="7904880" cy="322944"/>
          </a:xfrm>
        </p:grpSpPr>
        <p:sp>
          <p:nvSpPr>
            <p:cNvPr id="6" name="Rectangle 5"/>
            <p:cNvSpPr/>
            <p:nvPr/>
          </p:nvSpPr>
          <p:spPr>
            <a:xfrm>
              <a:off x="3129565" y="6313327"/>
              <a:ext cx="55894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rPr>
                <a:t>Reaching Out.   Touching Lives.    Adding Value!</a:t>
              </a:r>
            </a:p>
          </p:txBody>
        </p:sp>
        <p:pic>
          <p:nvPicPr>
            <p:cNvPr id="5" name="Picture 4" descr="C:\Users\olawale2010\Desktop\logo.fw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7" y="6303508"/>
              <a:ext cx="2985151" cy="3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Up Ribbon 6"/>
          <p:cNvSpPr/>
          <p:nvPr/>
        </p:nvSpPr>
        <p:spPr>
          <a:xfrm>
            <a:off x="1487604" y="871429"/>
            <a:ext cx="6086901" cy="600501"/>
          </a:xfrm>
          <a:prstGeom prst="ribbon2">
            <a:avLst>
              <a:gd name="adj1" fmla="val 16667"/>
              <a:gd name="adj2" fmla="val 60313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22225" cap="rnd" cmpd="tri">
            <a:gradFill flip="none" rotWithShape="1">
              <a:gsLst>
                <a:gs pos="0">
                  <a:srgbClr val="DDEBCF">
                    <a:lumMod val="31000"/>
                    <a:lumOff val="69000"/>
                    <a:alpha val="9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  <a:bevel/>
          </a:ln>
          <a:effectLst>
            <a:glow rad="63500">
              <a:schemeClr val="accent1">
                <a:satMod val="175000"/>
                <a:alpha val="61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DE8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321325"/>
            <a:ext cx="7691719" cy="10201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800" b="1" dirty="0">
                <a:latin typeface="Bookman Old Style" pitchFamily="18" charset="0"/>
              </a:rPr>
              <a:t>OUR STRATEGY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8700" y="1965359"/>
            <a:ext cx="72237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about Cerebral Palsy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support for affected families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 capacity for </a:t>
            </a:r>
            <a:r>
              <a:rPr lang="en-US" sz="24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professionals and care givers.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the use of appropriate technology</a:t>
            </a:r>
          </a:p>
        </p:txBody>
      </p:sp>
    </p:spTree>
    <p:extLst>
      <p:ext uri="{BB962C8B-B14F-4D97-AF65-F5344CB8AC3E}">
        <p14:creationId xmlns:p14="http://schemas.microsoft.com/office/powerpoint/2010/main" val="3513646016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rgbClr val="FFFDE8"/>
      </a:lt1>
      <a:dk2>
        <a:srgbClr val="000000"/>
      </a:dk2>
      <a:lt2>
        <a:srgbClr val="FFFFFF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52656</TotalTime>
  <Words>2014</Words>
  <Application>Microsoft Office PowerPoint</Application>
  <PresentationFormat>On-screen Show (4:3)</PresentationFormat>
  <Paragraphs>397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Bookman Old Style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 </vt:lpstr>
      <vt:lpstr>      WHO WE ARE</vt:lpstr>
      <vt:lpstr>      WHO WE ARE</vt:lpstr>
      <vt:lpstr>OUR VISION</vt:lpstr>
      <vt:lpstr>OUR MISSION</vt:lpstr>
      <vt:lpstr> OUR STRATEGY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CONSEQUENCES OF STIGMA</vt:lpstr>
      <vt:lpstr>CONSEQUENCES OF FEAR</vt:lpstr>
      <vt:lpstr>THE REALITY </vt:lpstr>
      <vt:lpstr>DENIAL</vt:lpstr>
      <vt:lpstr>DENIAL - 2</vt:lpstr>
      <vt:lpstr>THE DEVELOPING BRAIN </vt:lpstr>
      <vt:lpstr>DELAYED DIAGNOSIS </vt:lpstr>
      <vt:lpstr>THE DISABILITY  JOURNEY </vt:lpstr>
      <vt:lpstr>EARLY</vt:lpstr>
      <vt:lpstr>INTERVENTION</vt:lpstr>
      <vt:lpstr>ACCEPTANCE</vt:lpstr>
      <vt:lpstr>DISCLOSURE</vt:lpstr>
      <vt:lpstr>INCLUSION</vt:lpstr>
      <vt:lpstr>WHO IS TO BE INCLUDED</vt:lpstr>
      <vt:lpstr>INCLUSION  HOW DO WE GO ABOUT IT</vt:lpstr>
      <vt:lpstr>INCLUSION  HOW DO WE GO ABOUT IT</vt:lpstr>
      <vt:lpstr>INCLUSION  HOW DO WE GO ABOUT IT</vt:lpstr>
      <vt:lpstr> </vt:lpstr>
      <vt:lpstr> </vt:lpstr>
      <vt:lpstr>TREATMENT (CONTN’D)</vt:lpstr>
      <vt:lpstr> </vt:lpstr>
      <vt:lpstr> </vt:lpstr>
      <vt:lpstr> </vt:lpstr>
      <vt:lpstr> </vt:lpstr>
      <vt:lpstr>THE WAY FORWARD</vt:lpstr>
      <vt:lpstr> </vt:lpstr>
      <vt:lpstr> </vt:lpstr>
      <vt:lpstr> </vt:lpstr>
      <vt:lpstr> </vt:lpstr>
      <vt:lpstr>    THANK YOU  FOR  YOUR ATTENTION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Benola power point.</dc:title>
  <dc:creator>dayo gbadebo</dc:creator>
  <cp:lastModifiedBy>Femi Gbadebo</cp:lastModifiedBy>
  <cp:revision>965</cp:revision>
  <cp:lastPrinted>2013-08-22T11:05:19Z</cp:lastPrinted>
  <dcterms:created xsi:type="dcterms:W3CDTF">2013-08-01T10:25:57Z</dcterms:created>
  <dcterms:modified xsi:type="dcterms:W3CDTF">2019-05-31T19:47:53Z</dcterms:modified>
</cp:coreProperties>
</file>